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5" r:id="rId10"/>
    <p:sldId id="267" r:id="rId11"/>
    <p:sldId id="266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93D4BDA-C5F5-45F3-9C62-7C01204A0435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87C7BF4-3480-4167-BF2F-7B0532875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oslovnainformatika.rs/o-men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lovnainformatika.r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oslovnainformatika.rs/blo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oslovnainformatika.rs/elektronsko-poslovanj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oslovnainformatika.r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oslovnainformatika.rs/category/zbirka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oslovnainformatika.rs/excel-pripreme/formule-u-excel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poslovnainformatika.rs/photos/a.1386556088315237.1073741827.1381254215512091/1442572226046956/?type=1&amp;theat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oslovnainformatika.rs/statistika-odeljenja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oslovnainformatika.rs/excel-pripreme/funkcije-u-excel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928802"/>
            <a:ext cx="82153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000" smtClean="0"/>
              <a:t>Сајт за самостално учење градива из пословне информатике, уз поштовање различитости и индивидуалних способности ученика.</a:t>
            </a:r>
            <a:endParaRPr lang="en-US" sz="3000"/>
          </a:p>
        </p:txBody>
      </p:sp>
      <p:sp>
        <p:nvSpPr>
          <p:cNvPr id="8" name="TextBox 7"/>
          <p:cNvSpPr txBox="1"/>
          <p:nvPr/>
        </p:nvSpPr>
        <p:spPr>
          <a:xfrm>
            <a:off x="0" y="5643578"/>
            <a:ext cx="53388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smtClean="0"/>
              <a:t>Аутор: Славољуб Симић</a:t>
            </a:r>
          </a:p>
          <a:p>
            <a:r>
              <a:rPr lang="sr-Cyrl-RS" sz="2400" smtClean="0"/>
              <a:t>Економско-трговинска школа Параћин</a:t>
            </a:r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4304214" y="4000504"/>
            <a:ext cx="4839786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smtClean="0"/>
              <a:t>Инспирација за неке идеје је са семинара:</a:t>
            </a:r>
          </a:p>
          <a:p>
            <a:r>
              <a:rPr lang="sr-Cyrl-RS" sz="3300" smtClean="0"/>
              <a:t>Диференцирана настава</a:t>
            </a:r>
            <a:endParaRPr lang="en-US" sz="3300"/>
          </a:p>
        </p:txBody>
      </p:sp>
      <p:sp>
        <p:nvSpPr>
          <p:cNvPr id="10" name="TextBox 9">
            <a:hlinkClick r:id="rId3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http://poslovnainformatika.rs/o-meni/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1000108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Како је све почело?</a:t>
            </a:r>
            <a:endParaRPr lang="en-US" sz="3600"/>
          </a:p>
        </p:txBody>
      </p:sp>
      <p:sp>
        <p:nvSpPr>
          <p:cNvPr id="7" name="TextBox 6"/>
          <p:cNvSpPr txBox="1"/>
          <p:nvPr/>
        </p:nvSpPr>
        <p:spPr>
          <a:xfrm>
            <a:off x="214282" y="1928802"/>
            <a:ext cx="86439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После извесног времена, анализе тржишта и више од 10 година рада у просвети, одлучио сам да направим сајт. (мај, 2014.)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Купио сам домен</a:t>
            </a:r>
            <a:r>
              <a:rPr lang="sr-Cyrl-RS" sz="2000" smtClean="0">
                <a:solidFill>
                  <a:srgbClr val="FF0000"/>
                </a:solidFill>
              </a:rPr>
              <a:t> </a:t>
            </a:r>
            <a:r>
              <a:rPr lang="en-US" sz="2000" smtClean="0">
                <a:solidFill>
                  <a:srgbClr val="FF0000"/>
                </a:solidFill>
                <a:hlinkClick r:id="rId3"/>
              </a:rPr>
              <a:t>www.poslovnainformatika.rs</a:t>
            </a:r>
            <a:r>
              <a:rPr lang="en-US" sz="2000" smtClean="0">
                <a:solidFill>
                  <a:srgbClr val="FF0000"/>
                </a:solidFill>
              </a:rPr>
              <a:t>  </a:t>
            </a:r>
            <a:r>
              <a:rPr lang="sr-Cyrl-RS" sz="2000" smtClean="0"/>
              <a:t>јер када имате .РС то је као да сте купили плац у Кнез Михајловој у Београду а од Вас зависи шта ће те ту саградити. (јун, 2014.)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Како бих био јединствен, одлучио сам  да насловна страна у ствари буде оперативни наставни план и да са те стране линкови воде ка лекцијама. (јун, 2014.)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Један циљ је био да се направе квалитетне и садржајне вежбе, повезане са пословном применом у економији. Други циљ је био да се унапреди комуникација са ученицима и колегама, као и корелација са другим предметима. Почео сам са реализацијом септембра 2014.</a:t>
            </a:r>
            <a:endParaRPr lang="en-US" sz="2000"/>
          </a:p>
        </p:txBody>
      </p:sp>
      <p:sp>
        <p:nvSpPr>
          <p:cNvPr id="8" name="TextBox 7">
            <a:hlinkClick r:id="rId4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http://poslovnainformatika.rs/blog/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785794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Израда сајта</a:t>
            </a:r>
            <a:endParaRPr lang="en-US" sz="3600"/>
          </a:p>
        </p:txBody>
      </p:sp>
      <p:sp>
        <p:nvSpPr>
          <p:cNvPr id="7" name="TextBox 6"/>
          <p:cNvSpPr txBox="1"/>
          <p:nvPr/>
        </p:nvSpPr>
        <p:spPr>
          <a:xfrm>
            <a:off x="214282" y="1571612"/>
            <a:ext cx="864399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У првој фази сам постављао само датотеке са вежбама и решењима, са врло мало теоријског осврта јер тога на интернету има превише. (октобар, 2014.)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Један пост сам посветио осталим колегама, тако што сам ставио линкове ка сродним блоговима, а све у циљу да ученицима буде доступно  више материјала.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За додатну наставу сам предвидео пост на коме су постављени решени задаци са такмичења из Пословне информатике у задњих пар година.  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Паралелно са развојем табела (ексела), а уз помоћ колегинице Хајналке, урађене су и вежбе из предмета Електронско пословање (адекватан уџбеник за средњошколце иначе не постоји). Вежбе су фокусиране на примере из праксе, са пуно линкова ка услугама које нуди државна е-управа.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Како би ученици схватили значај сертификације знања, једна страна је посвећена ЕЦДЛ-у.</a:t>
            </a:r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http://poslovnainformatika.rs/elektronsko-poslovanje/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1000108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Маркетинг</a:t>
            </a:r>
            <a:endParaRPr lang="en-US" sz="3600"/>
          </a:p>
        </p:txBody>
      </p:sp>
      <p:sp>
        <p:nvSpPr>
          <p:cNvPr id="7" name="TextBox 6"/>
          <p:cNvSpPr txBox="1"/>
          <p:nvPr/>
        </p:nvSpPr>
        <p:spPr>
          <a:xfrm>
            <a:off x="214282" y="2357430"/>
            <a:ext cx="86439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Када нешто радите, потрбно је да обавестите остале из циљне групе. Направио сам  </a:t>
            </a:r>
            <a:r>
              <a:rPr lang="sr-Cyrl-RS" sz="2000" smtClean="0"/>
              <a:t>фе</a:t>
            </a:r>
            <a:r>
              <a:rPr lang="sr-Latn-RS" sz="2000" smtClean="0"/>
              <a:t>j</a:t>
            </a:r>
            <a:r>
              <a:rPr lang="sr-Cyrl-RS" sz="2000" smtClean="0"/>
              <a:t>сбук </a:t>
            </a:r>
            <a:r>
              <a:rPr lang="sr-Cyrl-RS" sz="2000" smtClean="0"/>
              <a:t>страну на којој објављујем актуелне догађаје (нпр. најава оцењивања), нове садржаје са сајта, као и актуелности везане за средњошколце (конкурси, новости,...).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Комуникацију са колегама сам унапредио тако што сам се “укључио” у групу “професори информатике” на </a:t>
            </a:r>
            <a:r>
              <a:rPr lang="sr-Cyrl-RS" sz="2000" smtClean="0"/>
              <a:t>фе</a:t>
            </a:r>
            <a:r>
              <a:rPr lang="sr-Latn-RS" sz="2000" smtClean="0"/>
              <a:t>j</a:t>
            </a:r>
            <a:r>
              <a:rPr lang="sr-Cyrl-RS" sz="2000" smtClean="0"/>
              <a:t>сбуку</a:t>
            </a:r>
            <a:r>
              <a:rPr lang="sr-Cyrl-RS" sz="2000" smtClean="0"/>
              <a:t>. На тај начин добијам повратну информацију о мом раду.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Пажљиво је урађена СЕО оптимизација сајта, тако да мој сајт, за кључне речи претраге “пословна информатика” заузима прва два места на </a:t>
            </a:r>
            <a:r>
              <a:rPr lang="en-US" sz="2000" smtClean="0"/>
              <a:t>Google-</a:t>
            </a:r>
            <a:r>
              <a:rPr lang="sr-Cyrl-RS" sz="2000" smtClean="0"/>
              <a:t>у, испред Економског факултета из Београда. Правило, кога сам се држао гласи “садржај је краљ”.</a:t>
            </a:r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https://www.facebook.com/poslovnainformatika.rs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785794"/>
            <a:ext cx="4572032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Резултати  рада</a:t>
            </a:r>
            <a:endParaRPr lang="en-US" sz="3600"/>
          </a:p>
        </p:txBody>
      </p:sp>
      <p:pic>
        <p:nvPicPr>
          <p:cNvPr id="1027" name="Picture 3" descr="C:\Users\user\Dropbox\Konkurs\11 GOOGLE pretrag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571612"/>
            <a:ext cx="6886596" cy="47191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rot="16200000">
            <a:off x="-1136850" y="3065652"/>
            <a:ext cx="43973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smtClean="0"/>
              <a:t>CONTENT   </a:t>
            </a:r>
          </a:p>
          <a:p>
            <a:r>
              <a:rPr lang="en-US" sz="6600" smtClean="0"/>
              <a:t>IS   KING</a:t>
            </a:r>
            <a:endParaRPr lang="en-US" sz="6600"/>
          </a:p>
        </p:txBody>
      </p:sp>
      <p:sp>
        <p:nvSpPr>
          <p:cNvPr id="10" name="TextBox 9">
            <a:hlinkClick r:id="rId4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http://poslovnainformatika.rs/category/zbirka/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1000108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После семинара</a:t>
            </a:r>
            <a:endParaRPr lang="en-US" sz="3600"/>
          </a:p>
        </p:txBody>
      </p:sp>
      <p:sp>
        <p:nvSpPr>
          <p:cNvPr id="7" name="TextBox 6"/>
          <p:cNvSpPr txBox="1"/>
          <p:nvPr/>
        </p:nvSpPr>
        <p:spPr>
          <a:xfrm>
            <a:off x="214282" y="1928802"/>
            <a:ext cx="86439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Семинар “Диференцирана настава” је одржан 31.01.2015. године и код мене је пробудио нову идеју о концепту сајта. Одлучио сам да за сваку вежбу направим видео предавање, како би ученици који “спорије” прате и уче, могли од куће да, сопственим темпом ,савладају градиво.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Када сам објавио први видео, замолио сам ученике за коментар. Сви су били одушевљени и питали када ћу да урадим остале вежбе.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Видео прати вежбу, тако да на једној половини монитора пратите видео, а на другој половини, паралелно са видеом, радите вежбу у екселу.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Све вежбе сада имају видо предавање.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sr-Cyrl-RS" sz="2000" smtClean="0"/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Пример изгледа стране, после увођења видео предавања је на линку доле.</a:t>
            </a:r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http://poslovnainformatika.rs/excel-pripreme/formule-u-excelu/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785794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Успех је очигледан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1571612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Када сам завршио са свим видео предавањима, објавио сам  пост. Статистика је одлична.</a:t>
            </a:r>
          </a:p>
        </p:txBody>
      </p:sp>
      <p:pic>
        <p:nvPicPr>
          <p:cNvPr id="2050" name="Picture 2" descr="C:\Users\user\Dropbox\Konkurs\Statisti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14554"/>
            <a:ext cx="7442638" cy="4143404"/>
          </a:xfrm>
          <a:prstGeom prst="rect">
            <a:avLst/>
          </a:prstGeom>
          <a:noFill/>
        </p:spPr>
      </p:pic>
      <p:sp>
        <p:nvSpPr>
          <p:cNvPr id="12" name="TextBox 11">
            <a:hlinkClick r:id="rId4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https://www.facebook.com/poslovnainformatika.rs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928670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Успех је очигледан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1928802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Обзиром да сајт постоји мање од годину дана и није комерцијалног карактера, број сесија на месечном нивоу је на задовољавајућем нивоу.</a:t>
            </a:r>
          </a:p>
        </p:txBody>
      </p:sp>
      <p:pic>
        <p:nvPicPr>
          <p:cNvPr id="3075" name="Picture 3" descr="C:\Users\user\Dropbox\Konkurs\a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5"/>
            <a:ext cx="9144000" cy="414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928670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Успех је очигледан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2143116"/>
            <a:ext cx="86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Сајт се користи и у другим државама. Вероватно наша дијаспора.</a:t>
            </a:r>
          </a:p>
        </p:txBody>
      </p:sp>
      <p:pic>
        <p:nvPicPr>
          <p:cNvPr id="4100" name="Picture 4" descr="C:\Users\user\Dropbox\Konkurs\Sesije zemlje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79535"/>
            <a:ext cx="9144000" cy="3578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928670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Успех је очигледан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2143116"/>
            <a:ext cx="86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Најпосећеније странице на сајту.</a:t>
            </a:r>
          </a:p>
        </p:txBody>
      </p:sp>
      <p:pic>
        <p:nvPicPr>
          <p:cNvPr id="7" name="Picture 5" descr="C:\Users\user\Dropbox\Konkurs\Sesije stranice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89272"/>
            <a:ext cx="9147363" cy="3768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20" y="785794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Успех је очигледан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1571612"/>
            <a:ext cx="86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000" smtClean="0"/>
              <a:t>Аналитика са </a:t>
            </a:r>
            <a:r>
              <a:rPr lang="sr-Cyrl-RS" sz="2000" smtClean="0"/>
              <a:t>фе</a:t>
            </a:r>
            <a:r>
              <a:rPr lang="sr-Latn-RS" sz="2000" smtClean="0"/>
              <a:t>j</a:t>
            </a:r>
            <a:r>
              <a:rPr lang="sr-Cyrl-RS" sz="2000" smtClean="0"/>
              <a:t>сбук </a:t>
            </a:r>
            <a:r>
              <a:rPr lang="sr-Cyrl-RS" sz="2000" smtClean="0"/>
              <a:t>странице где се види да је  пуно људи у интеракцији.</a:t>
            </a:r>
          </a:p>
        </p:txBody>
      </p:sp>
      <p:pic>
        <p:nvPicPr>
          <p:cNvPr id="5123" name="Picture 3" descr="C:\Users\user\Dropbox\Konkurs\strana F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6786578" cy="4426361"/>
          </a:xfrm>
          <a:prstGeom prst="rect">
            <a:avLst/>
          </a:prstGeom>
          <a:noFill/>
        </p:spPr>
      </p:pic>
      <p:sp>
        <p:nvSpPr>
          <p:cNvPr id="10" name="TextBox 9">
            <a:hlinkClick r:id="rId4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http://poslovnainformatika.rs/statistika-odeljenja/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16200000">
            <a:off x="-2474892" y="2474894"/>
            <a:ext cx="6858000" cy="19082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sr-Cyrl-RS" sz="2800" smtClean="0">
                <a:solidFill>
                  <a:srgbClr val="FF0000"/>
                </a:solidFill>
              </a:rPr>
              <a:t>Признање за мој рад, а што је мени најбитније, су коментари колега које још увек нисам упознао. </a:t>
            </a:r>
          </a:p>
          <a:p>
            <a:pPr>
              <a:spcAft>
                <a:spcPts val="1200"/>
              </a:spcAft>
            </a:pPr>
            <a:r>
              <a:rPr lang="sr-Cyrl-RS" sz="2400" smtClean="0">
                <a:solidFill>
                  <a:srgbClr val="FF0000"/>
                </a:solidFill>
              </a:rPr>
              <a:t>Изостали су само коментари колега из моје школе.</a:t>
            </a:r>
          </a:p>
        </p:txBody>
      </p:sp>
      <p:pic>
        <p:nvPicPr>
          <p:cNvPr id="6146" name="Picture 2" descr="C:\Users\user\Dropbox\Konkurs\Divn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-3919"/>
            <a:ext cx="7215206" cy="686191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3406" y="785794"/>
            <a:ext cx="4071998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Коментари  колега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1000108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 најави</a:t>
            </a:r>
            <a:endParaRPr lang="en-US" sz="3600"/>
          </a:p>
        </p:txBody>
      </p:sp>
      <p:sp>
        <p:nvSpPr>
          <p:cNvPr id="9" name="TextBox 8"/>
          <p:cNvSpPr txBox="1"/>
          <p:nvPr/>
        </p:nvSpPr>
        <p:spPr>
          <a:xfrm>
            <a:off x="214282" y="2714620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sr-Cyrl-RS" sz="2400" smtClean="0"/>
              <a:t>После оваквих коментара, са претходног слајда, мој план, за следећу школску годину, јесу нови материјали и лекције за базе података.</a:t>
            </a:r>
            <a:endParaRPr lang="sr-Cyrl-R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lovna infor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14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928670"/>
            <a:ext cx="4500594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smtClean="0"/>
              <a:t>Уместо  закључка</a:t>
            </a:r>
            <a:endParaRPr lang="en-US" sz="3600"/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http://poslovnainformatika.rs/excel-pripreme/funkcije-u-excelu/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2844" y="2000240"/>
            <a:ext cx="492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sr-Cyrl-RS" sz="2400" smtClean="0"/>
              <a:t>Коментар ученице у инвалидским колицима са којом ми је било задовољство да радим.</a:t>
            </a:r>
          </a:p>
        </p:txBody>
      </p:sp>
      <p:pic>
        <p:nvPicPr>
          <p:cNvPr id="7171" name="Picture 3" descr="C:\Users\user\Dropbox\Konkurs\com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27360"/>
            <a:ext cx="9144000" cy="2849631"/>
          </a:xfrm>
          <a:prstGeom prst="rect">
            <a:avLst/>
          </a:prstGeom>
          <a:noFill/>
        </p:spPr>
      </p:pic>
      <p:pic>
        <p:nvPicPr>
          <p:cNvPr id="7170" name="Picture 2" descr="C:\Users\user\Desktop\aaa\slike\Funkcije u excel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357298"/>
            <a:ext cx="3550439" cy="321628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311</TotalTime>
  <Words>773</Words>
  <Application>Microsoft Office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Corporate Edition</cp:lastModifiedBy>
  <cp:revision>40</cp:revision>
  <dcterms:created xsi:type="dcterms:W3CDTF">2015-05-24T15:21:13Z</dcterms:created>
  <dcterms:modified xsi:type="dcterms:W3CDTF">2015-06-04T19:39:59Z</dcterms:modified>
</cp:coreProperties>
</file>